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6" r:id="rId2"/>
    <p:sldId id="282" r:id="rId3"/>
    <p:sldId id="1080" r:id="rId4"/>
    <p:sldId id="1112" r:id="rId5"/>
    <p:sldId id="1113" r:id="rId6"/>
    <p:sldId id="1114" r:id="rId7"/>
    <p:sldId id="1115" r:id="rId8"/>
    <p:sldId id="1108" r:id="rId9"/>
    <p:sldId id="1109" r:id="rId10"/>
    <p:sldId id="1095" r:id="rId11"/>
    <p:sldId id="1116" r:id="rId12"/>
    <p:sldId id="602"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112"/>
            <p14:sldId id="1113"/>
            <p14:sldId id="1114"/>
            <p14:sldId id="1115"/>
            <p14:sldId id="1108"/>
            <p14:sldId id="1109"/>
            <p14:sldId id="1095"/>
            <p14:sldId id="1116"/>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15" d="100"/>
          <a:sy n="115" d="100"/>
        </p:scale>
        <p:origin x="1488"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2025-03-07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solutions to boundary-value problems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solutions to boundary-value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solutions to boundary-value problems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solutions to boundary-value problems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solutions to boundary-value problems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boundary-value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solutions to boundary-value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solutions to boundary-value problems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image" Target="../media/image12.w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solutions to</a:t>
            </a:r>
            <a:br>
              <a:rPr lang="en-US" dirty="0"/>
            </a:br>
            <a:r>
              <a:rPr lang="en-US" dirty="0"/>
              <a:t>boundary-value problems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and non-linear equations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your calculus course, the only problems you are able to easily solve are those with constant coefficients</a:t>
            </a:r>
          </a:p>
          <a:p>
            <a:endParaRPr lang="en-US" dirty="0"/>
          </a:p>
          <a:p>
            <a:endParaRPr lang="en-US" dirty="0"/>
          </a:p>
          <a:p>
            <a:pPr lvl="1"/>
            <a:endParaRPr lang="en-US" dirty="0"/>
          </a:p>
          <a:p>
            <a:r>
              <a:rPr lang="en-US" dirty="0"/>
              <a:t>However, if an </a:t>
            </a:r>
            <a:r>
              <a:rPr lang="en-US" cap="small" dirty="0"/>
              <a:t>ode</a:t>
            </a:r>
            <a:r>
              <a:rPr lang="en-US" dirty="0"/>
              <a:t> is not a </a:t>
            </a:r>
            <a:r>
              <a:rPr lang="en-US" cap="small" dirty="0"/>
              <a:t>lode</a:t>
            </a:r>
            <a:r>
              <a:rPr lang="en-US" dirty="0"/>
              <a:t>, it can still, in general, be described in the form </a:t>
            </a:r>
          </a:p>
          <a:p>
            <a:pPr lvl="2"/>
            <a:endParaRPr lang="en-US" dirty="0"/>
          </a:p>
          <a:p>
            <a:pPr lvl="2"/>
            <a:endParaRPr lang="en-US" dirty="0"/>
          </a:p>
          <a:p>
            <a:pPr marL="0" indent="0" algn="ctr">
              <a:buNone/>
            </a:pP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8" name="Object 7">
            <a:extLst>
              <a:ext uri="{FF2B5EF4-FFF2-40B4-BE49-F238E27FC236}">
                <a16:creationId xmlns:a16="http://schemas.microsoft.com/office/drawing/2014/main" id="{4BC4DEAA-7DFE-47FD-9A33-86A9EADD94DA}"/>
              </a:ext>
            </a:extLst>
          </p:cNvPr>
          <p:cNvGraphicFramePr>
            <a:graphicFrameLocks noChangeAspect="1"/>
          </p:cNvGraphicFramePr>
          <p:nvPr>
            <p:extLst>
              <p:ext uri="{D42A27DB-BD31-4B8C-83A1-F6EECF244321}">
                <p14:modId xmlns:p14="http://schemas.microsoft.com/office/powerpoint/2010/main" val="2297406587"/>
              </p:ext>
            </p:extLst>
          </p:nvPr>
        </p:nvGraphicFramePr>
        <p:xfrm>
          <a:off x="2642393" y="2480710"/>
          <a:ext cx="3859213" cy="520700"/>
        </p:xfrm>
        <a:graphic>
          <a:graphicData uri="http://schemas.openxmlformats.org/presentationml/2006/ole">
            <mc:AlternateContent xmlns:mc="http://schemas.openxmlformats.org/markup-compatibility/2006">
              <mc:Choice xmlns:v="urn:schemas-microsoft-com:vml" Requires="v">
                <p:oleObj spid="_x0000_s3076" name="Equation" r:id="rId4" imgW="1981080" imgH="266400" progId="Equation.DSMT4">
                  <p:embed/>
                </p:oleObj>
              </mc:Choice>
              <mc:Fallback>
                <p:oleObj name="Equation" r:id="rId4" imgW="1981080" imgH="266400" progId="Equation.DSMT4">
                  <p:embed/>
                  <p:pic>
                    <p:nvPicPr>
                      <p:cNvPr id="11" name="Object 10">
                        <a:extLst>
                          <a:ext uri="{FF2B5EF4-FFF2-40B4-BE49-F238E27FC236}">
                            <a16:creationId xmlns:a16="http://schemas.microsoft.com/office/drawing/2014/main" id="{B0EAE67C-0ECB-4CD7-9130-FE5670818A15}"/>
                          </a:ext>
                        </a:extLst>
                      </p:cNvPr>
                      <p:cNvPicPr/>
                      <p:nvPr/>
                    </p:nvPicPr>
                    <p:blipFill>
                      <a:blip r:embed="rId5"/>
                      <a:stretch>
                        <a:fillRect/>
                      </a:stretch>
                    </p:blipFill>
                    <p:spPr>
                      <a:xfrm>
                        <a:off x="2642393" y="2480710"/>
                        <a:ext cx="3859213" cy="520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01ECEDD-BD8D-4C4A-8D6B-B9AD0CBEFF4E}"/>
              </a:ext>
            </a:extLst>
          </p:cNvPr>
          <p:cNvGraphicFramePr>
            <a:graphicFrameLocks noChangeAspect="1"/>
          </p:cNvGraphicFramePr>
          <p:nvPr>
            <p:extLst>
              <p:ext uri="{D42A27DB-BD31-4B8C-83A1-F6EECF244321}">
                <p14:modId xmlns:p14="http://schemas.microsoft.com/office/powerpoint/2010/main" val="3978711923"/>
              </p:ext>
            </p:extLst>
          </p:nvPr>
        </p:nvGraphicFramePr>
        <p:xfrm>
          <a:off x="2967475" y="4425208"/>
          <a:ext cx="3340100" cy="595312"/>
        </p:xfrm>
        <a:graphic>
          <a:graphicData uri="http://schemas.openxmlformats.org/presentationml/2006/ole">
            <mc:AlternateContent xmlns:mc="http://schemas.openxmlformats.org/markup-compatibility/2006">
              <mc:Choice xmlns:v="urn:schemas-microsoft-com:vml" Requires="v">
                <p:oleObj spid="_x0000_s3077" name="Equation" r:id="rId6" imgW="1714320" imgH="304560" progId="Equation.DSMT4">
                  <p:embed/>
                </p:oleObj>
              </mc:Choice>
              <mc:Fallback>
                <p:oleObj name="Equation" r:id="rId6" imgW="1714320" imgH="304560" progId="Equation.DSMT4">
                  <p:embed/>
                  <p:pic>
                    <p:nvPicPr>
                      <p:cNvPr id="8" name="Object 7">
                        <a:extLst>
                          <a:ext uri="{FF2B5EF4-FFF2-40B4-BE49-F238E27FC236}">
                            <a16:creationId xmlns:a16="http://schemas.microsoft.com/office/drawing/2014/main" id="{4BC4DEAA-7DFE-47FD-9A33-86A9EADD94DA}"/>
                          </a:ext>
                        </a:extLst>
                      </p:cNvPr>
                      <p:cNvPicPr/>
                      <p:nvPr/>
                    </p:nvPicPr>
                    <p:blipFill>
                      <a:blip r:embed="rId7"/>
                      <a:stretch>
                        <a:fillRect/>
                      </a:stretch>
                    </p:blipFill>
                    <p:spPr>
                      <a:xfrm>
                        <a:off x="2967475" y="4425208"/>
                        <a:ext cx="3340100" cy="5953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9632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shooting method will work on an arbitrary 2</a:t>
            </a:r>
            <a:r>
              <a:rPr lang="en-US" baseline="30000" dirty="0"/>
              <a:t>nd</a:t>
            </a:r>
            <a:r>
              <a:rPr lang="en-US" dirty="0"/>
              <a:t>-order </a:t>
            </a:r>
            <a:r>
              <a:rPr lang="en-US" cap="small" dirty="0"/>
              <a:t>ode</a:t>
            </a:r>
            <a:endParaRPr lang="en-US" dirty="0"/>
          </a:p>
          <a:p>
            <a:r>
              <a:rPr lang="en-US" dirty="0"/>
              <a:t>The finite-difference method will only work for </a:t>
            </a:r>
            <a:r>
              <a:rPr lang="en-US" cap="small" dirty="0"/>
              <a:t>lode</a:t>
            </a:r>
            <a:r>
              <a:rPr lang="en-US" dirty="0"/>
              <a:t>s</a:t>
            </a:r>
          </a:p>
          <a:p>
            <a:pPr lvl="1"/>
            <a:r>
              <a:rPr lang="en-US" dirty="0"/>
              <a:t>The techniques we see for the second will lead us to techniques we will use in approximating solutions to partial-differential equations</a:t>
            </a:r>
          </a:p>
          <a:p>
            <a:pPr lvl="2"/>
            <a:r>
              <a:rPr lang="en-US" dirty="0"/>
              <a:t>Specifically, Laplace’s equation, the heat-conduction equation and the wave equation</a:t>
            </a:r>
          </a:p>
          <a:p>
            <a:pPr lvl="1"/>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spTree>
    <p:custDataLst>
      <p:tags r:id="rId1"/>
    </p:custDataLst>
    <p:extLst>
      <p:ext uri="{BB962C8B-B14F-4D97-AF65-F5344CB8AC3E}">
        <p14:creationId xmlns:p14="http://schemas.microsoft.com/office/powerpoint/2010/main" val="184642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an overview of the ideas to be covered in this sub-section</a:t>
            </a:r>
          </a:p>
          <a:p>
            <a:pPr lvl="1"/>
            <a:r>
              <a:rPr lang="en-US" dirty="0"/>
              <a:t>Understand the difference between Dirichlet and Neumann boundary conditions as well as the concept of an insulated boundary condition</a:t>
            </a:r>
          </a:p>
          <a:p>
            <a:pPr lvl="1"/>
            <a:r>
              <a:rPr lang="en-US" dirty="0"/>
              <a:t>Are aware of the two techniques we will consider</a:t>
            </a:r>
          </a:p>
          <a:p>
            <a:pPr lvl="1"/>
            <a:r>
              <a:rPr lang="en-US" dirty="0"/>
              <a:t>Understand the definitions of linear </a:t>
            </a:r>
            <a:r>
              <a:rPr lang="en-US" cap="small" dirty="0"/>
              <a:t>ode</a:t>
            </a:r>
            <a:r>
              <a:rPr lang="en-US" dirty="0"/>
              <a:t>s and </a:t>
            </a:r>
            <a:r>
              <a:rPr lang="en-US" cap="small" dirty="0"/>
              <a:t>lode</a:t>
            </a:r>
            <a:r>
              <a:rPr lang="en-US" dirty="0"/>
              <a:t>s with constant coefficients as well as the concept of a homogenous </a:t>
            </a:r>
            <a:r>
              <a:rPr lang="en-US" cap="small" dirty="0"/>
              <a:t>lode</a:t>
            </a:r>
            <a:endParaRPr lang="en-US" dirty="0"/>
          </a:p>
        </p:txBody>
      </p:sp>
      <p:sp>
        <p:nvSpPr>
          <p:cNvPr id="4" name="Footer Placeholder 3"/>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https://en.wikipedia.org/wiki/Boundary_value_problem</a:t>
            </a:r>
          </a:p>
        </p:txBody>
      </p:sp>
      <p:sp>
        <p:nvSpPr>
          <p:cNvPr id="4" name="Footer Placeholder 3"/>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solutions to boundary-value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15</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solutions to boundary-value problems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924800" cy="4525963"/>
          </a:xfrm>
        </p:spPr>
        <p:txBody>
          <a:bodyPr/>
          <a:lstStyle/>
          <a:p>
            <a:r>
              <a:rPr lang="en-US" dirty="0"/>
              <a:t>In this topic, we will</a:t>
            </a:r>
          </a:p>
          <a:p>
            <a:pPr lvl="1"/>
            <a:r>
              <a:rPr lang="en-US" dirty="0"/>
              <a:t>Describe what will be covered in the next topic</a:t>
            </a:r>
          </a:p>
          <a:p>
            <a:pPr lvl="2"/>
            <a:r>
              <a:rPr lang="en-US" dirty="0"/>
              <a:t>Approximating solutions to boundary-value problems (</a:t>
            </a:r>
            <a:r>
              <a:rPr lang="en-US" cap="small" dirty="0" err="1"/>
              <a:t>bvp</a:t>
            </a:r>
            <a:r>
              <a:rPr lang="en-US" dirty="0" err="1"/>
              <a:t>s</a:t>
            </a:r>
            <a:r>
              <a:rPr lang="en-US" dirty="0"/>
              <a:t>)</a:t>
            </a:r>
          </a:p>
          <a:p>
            <a:pPr lvl="1"/>
            <a:r>
              <a:rPr lang="en-US" dirty="0"/>
              <a:t>Review how a </a:t>
            </a:r>
            <a:r>
              <a:rPr lang="en-US" cap="small" dirty="0" err="1"/>
              <a:t>bvp</a:t>
            </a:r>
            <a:r>
              <a:rPr lang="en-US" dirty="0"/>
              <a:t> differs from an initial-value problem</a:t>
            </a:r>
          </a:p>
          <a:p>
            <a:pPr lvl="1"/>
            <a:r>
              <a:rPr lang="en-US" dirty="0"/>
              <a:t>Describe Dirichlet and Neumann boundary conditions</a:t>
            </a:r>
          </a:p>
          <a:p>
            <a:pPr lvl="1"/>
            <a:r>
              <a:rPr lang="en-US" dirty="0"/>
              <a:t>Give a description of linear ordinary differential equations</a:t>
            </a:r>
          </a:p>
          <a:p>
            <a:pPr lvl="1"/>
            <a:r>
              <a:rPr lang="en-US" dirty="0"/>
              <a:t>Introduce the following two topics</a:t>
            </a:r>
          </a:p>
          <a:p>
            <a:pPr lvl="1"/>
            <a:endParaRPr lang="en-US" dirty="0"/>
          </a:p>
        </p:txBody>
      </p:sp>
      <p:sp>
        <p:nvSpPr>
          <p:cNvPr id="4" name="Footer Placeholder 3"/>
          <p:cNvSpPr>
            <a:spLocks noGrp="1"/>
          </p:cNvSpPr>
          <p:nvPr>
            <p:ph type="ftr" sz="quarter" idx="11"/>
          </p:nvPr>
        </p:nvSpPr>
        <p:spPr/>
        <p:txBody>
          <a:bodyPr/>
          <a:lstStyle/>
          <a:p>
            <a:r>
              <a:rPr lang="en-US"/>
              <a:t>Approximating solutions to boundary-value problems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Solutions to equations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your calculus course, you have been introduced to:</a:t>
            </a:r>
          </a:p>
          <a:p>
            <a:pPr lvl="1"/>
            <a:r>
              <a:rPr lang="en-US" dirty="0"/>
              <a:t>Initial-value problems (</a:t>
            </a:r>
            <a:r>
              <a:rPr lang="en-US" cap="small" dirty="0" err="1"/>
              <a:t>ivp</a:t>
            </a:r>
            <a:r>
              <a:rPr lang="en-US" dirty="0" err="1"/>
              <a:t>s</a:t>
            </a:r>
            <a:r>
              <a:rPr lang="en-US" dirty="0"/>
              <a:t>)</a:t>
            </a:r>
          </a:p>
          <a:p>
            <a:pPr lvl="1"/>
            <a:r>
              <a:rPr lang="en-US" dirty="0"/>
              <a:t>Boundary-value problems (</a:t>
            </a:r>
            <a:r>
              <a:rPr lang="en-US" cap="small" dirty="0" err="1"/>
              <a:t>bvp</a:t>
            </a:r>
            <a:r>
              <a:rPr lang="en-US" dirty="0" err="1"/>
              <a:t>s</a:t>
            </a:r>
            <a:r>
              <a:rPr lang="en-US" dirty="0"/>
              <a:t>)</a:t>
            </a:r>
          </a:p>
          <a:p>
            <a:r>
              <a:rPr lang="en-US" dirty="0"/>
              <a:t>A 2</a:t>
            </a:r>
            <a:r>
              <a:rPr lang="en-US" baseline="30000" dirty="0"/>
              <a:t>nd</a:t>
            </a:r>
            <a:r>
              <a:rPr lang="en-US" dirty="0"/>
              <a:t>-order</a:t>
            </a:r>
            <a:r>
              <a:rPr lang="en-US" cap="small" dirty="0"/>
              <a:t> </a:t>
            </a:r>
            <a:r>
              <a:rPr lang="en-US" cap="small" dirty="0" err="1"/>
              <a:t>bvp</a:t>
            </a:r>
            <a:r>
              <a:rPr lang="en-US" dirty="0" err="1"/>
              <a:t>s</a:t>
            </a:r>
            <a:r>
              <a:rPr lang="en-US" dirty="0"/>
              <a:t> involves a 2</a:t>
            </a:r>
            <a:r>
              <a:rPr lang="en-US" baseline="30000" dirty="0"/>
              <a:t>nd</a:t>
            </a:r>
            <a:r>
              <a:rPr lang="en-US" dirty="0"/>
              <a:t>-order ordinary differential equation (</a:t>
            </a:r>
            <a:r>
              <a:rPr lang="en-US" cap="small" dirty="0"/>
              <a:t>ode</a:t>
            </a:r>
            <a:r>
              <a:rPr lang="en-US" dirty="0"/>
              <a:t>) and two conditions at two different points</a:t>
            </a:r>
          </a:p>
          <a:p>
            <a:pPr lvl="1"/>
            <a:r>
              <a:rPr lang="en-US" dirty="0"/>
              <a:t>Generally, we are looking for a solution as a function of space,</a:t>
            </a:r>
            <a:br>
              <a:rPr lang="en-US" dirty="0"/>
            </a:br>
            <a:r>
              <a:rPr lang="en-US" dirty="0"/>
              <a:t>so we will use a function </a:t>
            </a:r>
            <a:r>
              <a:rPr lang="en-US" i="1" dirty="0">
                <a:latin typeface="Times New Roman" panose="02020603050405020304" pitchFamily="18" charset="0"/>
              </a:rPr>
              <a:t>u</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a:t>
            </a:r>
            <a:r>
              <a:rPr lang="en-US" dirty="0"/>
              <a:t> and not </a:t>
            </a:r>
            <a:r>
              <a:rPr lang="en-US" i="1" dirty="0">
                <a:latin typeface="Times New Roman" panose="02020603050405020304" pitchFamily="18" charset="0"/>
              </a:rPr>
              <a:t>y</a:t>
            </a:r>
            <a:r>
              <a:rPr lang="en-US" dirty="0">
                <a:latin typeface="Times New Roman" panose="02020603050405020304" pitchFamily="18" charset="0"/>
              </a:rPr>
              <a:t>(</a:t>
            </a:r>
            <a:r>
              <a:rPr lang="en-US" i="1" dirty="0">
                <a:latin typeface="Times New Roman" panose="02020603050405020304" pitchFamily="18" charset="0"/>
              </a:rPr>
              <a:t>t</a:t>
            </a:r>
            <a:r>
              <a:rPr lang="en-US" dirty="0">
                <a:latin typeface="Times New Roman" panose="02020603050405020304" pitchFamily="18" charset="0"/>
              </a:rPr>
              <a:t>)</a:t>
            </a:r>
            <a:endParaRPr lang="en-US" dirty="0"/>
          </a:p>
          <a:p>
            <a:pPr lvl="1"/>
            <a:r>
              <a:rPr lang="en-US" dirty="0"/>
              <a:t>The constraints or </a:t>
            </a:r>
            <a:r>
              <a:rPr lang="en-US" i="1" dirty="0"/>
              <a:t>conditions</a:t>
            </a:r>
            <a:r>
              <a:rPr lang="en-US" dirty="0"/>
              <a:t> will be specified at two points:</a:t>
            </a:r>
          </a:p>
          <a:p>
            <a:pPr marL="457200" lvl="1" indent="0" algn="ctr">
              <a:buNone/>
            </a:pPr>
            <a:r>
              <a:rPr lang="en-US" dirty="0"/>
              <a:t>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a</a:t>
            </a:r>
            <a:r>
              <a:rPr lang="en-US" dirty="0"/>
              <a:t> </a:t>
            </a:r>
            <a:r>
              <a:rPr lang="en-US" dirty="0" smtClean="0"/>
              <a:t>  and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b</a:t>
            </a:r>
          </a:p>
          <a:p>
            <a:pPr lvl="0"/>
            <a:r>
              <a:rPr lang="en-US" dirty="0">
                <a:solidFill>
                  <a:prstClr val="white"/>
                </a:solidFill>
              </a:rPr>
              <a:t>The conditions for a </a:t>
            </a:r>
            <a:r>
              <a:rPr lang="en-US" cap="small" dirty="0" err="1">
                <a:solidFill>
                  <a:prstClr val="white"/>
                </a:solidFill>
              </a:rPr>
              <a:t>bvp</a:t>
            </a:r>
            <a:r>
              <a:rPr lang="en-US" dirty="0">
                <a:solidFill>
                  <a:prstClr val="white"/>
                </a:solidFill>
              </a:rPr>
              <a:t> can include:</a:t>
            </a:r>
          </a:p>
          <a:p>
            <a:pPr lvl="1"/>
            <a:r>
              <a:rPr lang="en-US" dirty="0">
                <a:solidFill>
                  <a:prstClr val="white"/>
                </a:solidFill>
              </a:rPr>
              <a:t>Fixed or Dirichlet conditions</a:t>
            </a:r>
          </a:p>
          <a:p>
            <a:pPr lvl="1"/>
            <a:r>
              <a:rPr lang="en-US" dirty="0">
                <a:solidFill>
                  <a:prstClr val="white"/>
                </a:solidFill>
              </a:rPr>
              <a:t>Neumann conditions</a:t>
            </a:r>
          </a:p>
          <a:p>
            <a:pPr marL="457200" lvl="1" indent="0" algn="ctr">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355068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Dirichlet boundary conditions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latin typeface="Times New Roman" panose="02020603050405020304" pitchFamily="18" charset="0"/>
              </a:rPr>
              <a:t>The most common boundary conditions are </a:t>
            </a:r>
            <a:r>
              <a:rPr lang="en-US" i="1" dirty="0">
                <a:latin typeface="Times New Roman" panose="02020603050405020304" pitchFamily="18" charset="0"/>
              </a:rPr>
              <a:t>fixed </a:t>
            </a:r>
            <a:r>
              <a:rPr lang="en-US" dirty="0">
                <a:latin typeface="Times New Roman" panose="02020603050405020304" pitchFamily="18" charset="0"/>
              </a:rPr>
              <a:t>or Dirichlet boundary conditions:</a:t>
            </a:r>
          </a:p>
          <a:p>
            <a:pPr marL="0" indent="0" algn="ctr">
              <a:buNone/>
            </a:pPr>
            <a:r>
              <a:rPr lang="en-US" i="1" dirty="0">
                <a:latin typeface="Times New Roman" panose="02020603050405020304" pitchFamily="18" charset="0"/>
              </a:rPr>
              <a:t>u</a:t>
            </a:r>
            <a:r>
              <a:rPr lang="en-US" dirty="0">
                <a:latin typeface="Times New Roman" panose="02020603050405020304" pitchFamily="18" charset="0"/>
              </a:rPr>
              <a:t>(</a:t>
            </a:r>
            <a:r>
              <a:rPr lang="en-US" i="1" dirty="0">
                <a:latin typeface="Times New Roman" panose="02020603050405020304" pitchFamily="18" charset="0"/>
              </a:rPr>
              <a:t>a</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a</a:t>
            </a:r>
            <a:endParaRPr lang="en-US" i="1" baseline="-25000" dirty="0">
              <a:latin typeface="Times New Roman" panose="02020603050405020304" pitchFamily="18" charset="0"/>
            </a:endParaRPr>
          </a:p>
          <a:p>
            <a:pPr marL="0" indent="0" algn="ctr">
              <a:buNone/>
            </a:pPr>
            <a:r>
              <a:rPr lang="en-US" i="1" dirty="0">
                <a:latin typeface="Times New Roman" panose="02020603050405020304" pitchFamily="18" charset="0"/>
              </a:rPr>
              <a:t>u</a:t>
            </a:r>
            <a:r>
              <a:rPr lang="en-US" dirty="0">
                <a:latin typeface="Times New Roman" panose="02020603050405020304" pitchFamily="18" charset="0"/>
              </a:rPr>
              <a:t>(</a:t>
            </a:r>
            <a:r>
              <a:rPr lang="en-US" i="1" dirty="0">
                <a:latin typeface="Times New Roman" panose="02020603050405020304" pitchFamily="18" charset="0"/>
              </a:rPr>
              <a:t>b</a:t>
            </a:r>
            <a:r>
              <a:rPr lang="en-US" dirty="0">
                <a:latin typeface="Times New Roman" panose="02020603050405020304" pitchFamily="18" charset="0"/>
              </a:rPr>
              <a:t>) = </a:t>
            </a:r>
            <a:r>
              <a:rPr lang="en-US" i="1" dirty="0" err="1">
                <a:latin typeface="Times New Roman" panose="02020603050405020304" pitchFamily="18" charset="0"/>
              </a:rPr>
              <a:t>u</a:t>
            </a:r>
            <a:r>
              <a:rPr lang="en-US" i="1" baseline="-25000" dirty="0" err="1">
                <a:latin typeface="Times New Roman" panose="02020603050405020304" pitchFamily="18" charset="0"/>
              </a:rPr>
              <a:t>b</a:t>
            </a:r>
            <a:endParaRPr lang="en-US" i="1" baseline="-25000" dirty="0">
              <a:latin typeface="Times New Roman" panose="02020603050405020304" pitchFamily="18" charset="0"/>
            </a:endParaRPr>
          </a:p>
          <a:p>
            <a:pPr lvl="1"/>
            <a:r>
              <a:rPr lang="en-US" dirty="0"/>
              <a:t>These specify the value of the function at two different points</a:t>
            </a:r>
            <a:endParaRPr lang="en-US" i="1" dirty="0"/>
          </a:p>
          <a:p>
            <a:pPr marL="0" indent="0" algn="ctr">
              <a:buNone/>
            </a:pPr>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Tree>
    <p:custDataLst>
      <p:tags r:id="rId1"/>
    </p:custDataLst>
    <p:extLst>
      <p:ext uri="{BB962C8B-B14F-4D97-AF65-F5344CB8AC3E}">
        <p14:creationId xmlns:p14="http://schemas.microsoft.com/office/powerpoint/2010/main" val="96097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Neumann boundary conditions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latin typeface="Times New Roman" panose="02020603050405020304" pitchFamily="18" charset="0"/>
              </a:rPr>
              <a:t>Alternatively, we may specify the derivative at one of the boundary points</a:t>
            </a:r>
          </a:p>
          <a:p>
            <a:pPr lvl="1"/>
            <a:endParaRPr lang="en-US" dirty="0"/>
          </a:p>
          <a:p>
            <a:pPr lvl="1"/>
            <a:endParaRPr lang="en-US" dirty="0"/>
          </a:p>
          <a:p>
            <a:pPr lvl="1"/>
            <a:r>
              <a:rPr lang="en-US" dirty="0"/>
              <a:t>Such a condition is described as a </a:t>
            </a:r>
            <a:r>
              <a:rPr lang="en-US" i="1" dirty="0"/>
              <a:t>Neumann boundary condition</a:t>
            </a:r>
            <a:endParaRPr lang="en-US" dirty="0"/>
          </a:p>
          <a:p>
            <a:pPr lvl="1"/>
            <a:r>
              <a:rPr lang="en-US" dirty="0"/>
              <a:t>If the derivative is zero, this indicates an insulated boundary:</a:t>
            </a:r>
          </a:p>
          <a:p>
            <a:pPr lvl="1"/>
            <a:endParaRPr lang="en-US" dirty="0"/>
          </a:p>
          <a:p>
            <a:pPr lvl="1"/>
            <a:endParaRPr lang="en-US" dirty="0"/>
          </a:p>
          <a:p>
            <a:pPr lvl="1"/>
            <a:r>
              <a:rPr lang="en-US" dirty="0"/>
              <a:t>A non-zero derivative may model a boundary point that dissipates power at a known rate</a:t>
            </a:r>
          </a:p>
          <a:p>
            <a:pPr lvl="1"/>
            <a:endParaRPr lang="en-US" dirty="0"/>
          </a:p>
          <a:p>
            <a:pPr marL="0" indent="0" algn="ctr">
              <a:buNone/>
            </a:pPr>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8" name="Object 7">
            <a:extLst>
              <a:ext uri="{FF2B5EF4-FFF2-40B4-BE49-F238E27FC236}">
                <a16:creationId xmlns:a16="http://schemas.microsoft.com/office/drawing/2014/main" id="{C4171ECA-A710-409A-9038-949590E7BA7A}"/>
              </a:ext>
            </a:extLst>
          </p:cNvPr>
          <p:cNvGraphicFramePr>
            <a:graphicFrameLocks noChangeAspect="1"/>
          </p:cNvGraphicFramePr>
          <p:nvPr>
            <p:extLst>
              <p:ext uri="{D42A27DB-BD31-4B8C-83A1-F6EECF244321}">
                <p14:modId xmlns:p14="http://schemas.microsoft.com/office/powerpoint/2010/main" val="871526240"/>
              </p:ext>
            </p:extLst>
          </p:nvPr>
        </p:nvGraphicFramePr>
        <p:xfrm>
          <a:off x="3928276" y="2324465"/>
          <a:ext cx="1484312" cy="520700"/>
        </p:xfrm>
        <a:graphic>
          <a:graphicData uri="http://schemas.openxmlformats.org/presentationml/2006/ole">
            <mc:AlternateContent xmlns:mc="http://schemas.openxmlformats.org/markup-compatibility/2006">
              <mc:Choice xmlns:v="urn:schemas-microsoft-com:vml" Requires="v">
                <p:oleObj spid="_x0000_s1028" name="Equation" r:id="rId4" imgW="761760" imgH="266400" progId="Equation.DSMT4">
                  <p:embed/>
                </p:oleObj>
              </mc:Choice>
              <mc:Fallback>
                <p:oleObj name="Equation" r:id="rId4" imgW="761760" imgH="266400" progId="Equation.DSMT4">
                  <p:embed/>
                  <p:pic>
                    <p:nvPicPr>
                      <p:cNvPr id="9" name="Object 8">
                        <a:extLst>
                          <a:ext uri="{FF2B5EF4-FFF2-40B4-BE49-F238E27FC236}">
                            <a16:creationId xmlns:a16="http://schemas.microsoft.com/office/drawing/2014/main" id="{F1520847-D58B-4113-9542-62B8AD96036C}"/>
                          </a:ext>
                        </a:extLst>
                      </p:cNvPr>
                      <p:cNvPicPr/>
                      <p:nvPr/>
                    </p:nvPicPr>
                    <p:blipFill>
                      <a:blip r:embed="rId5"/>
                      <a:stretch>
                        <a:fillRect/>
                      </a:stretch>
                    </p:blipFill>
                    <p:spPr>
                      <a:xfrm>
                        <a:off x="3928276" y="2324465"/>
                        <a:ext cx="1484312" cy="520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EC6BD82-FCB9-4ECD-8026-B8855D6FB957}"/>
              </a:ext>
            </a:extLst>
          </p:cNvPr>
          <p:cNvGraphicFramePr>
            <a:graphicFrameLocks noChangeAspect="1"/>
          </p:cNvGraphicFramePr>
          <p:nvPr>
            <p:extLst>
              <p:ext uri="{D42A27DB-BD31-4B8C-83A1-F6EECF244321}">
                <p14:modId xmlns:p14="http://schemas.microsoft.com/office/powerpoint/2010/main" val="123364122"/>
              </p:ext>
            </p:extLst>
          </p:nvPr>
        </p:nvGraphicFramePr>
        <p:xfrm>
          <a:off x="4027488" y="4013200"/>
          <a:ext cx="1285875" cy="520700"/>
        </p:xfrm>
        <a:graphic>
          <a:graphicData uri="http://schemas.openxmlformats.org/presentationml/2006/ole">
            <mc:AlternateContent xmlns:mc="http://schemas.openxmlformats.org/markup-compatibility/2006">
              <mc:Choice xmlns:v="urn:schemas-microsoft-com:vml" Requires="v">
                <p:oleObj spid="_x0000_s1029" name="Equation" r:id="rId6" imgW="660240" imgH="266400" progId="Equation.DSMT4">
                  <p:embed/>
                </p:oleObj>
              </mc:Choice>
              <mc:Fallback>
                <p:oleObj name="Equation" r:id="rId6" imgW="660240" imgH="266400" progId="Equation.DSMT4">
                  <p:embed/>
                  <p:pic>
                    <p:nvPicPr>
                      <p:cNvPr id="8" name="Object 7">
                        <a:extLst>
                          <a:ext uri="{FF2B5EF4-FFF2-40B4-BE49-F238E27FC236}">
                            <a16:creationId xmlns:a16="http://schemas.microsoft.com/office/drawing/2014/main" id="{C4171ECA-A710-409A-9038-949590E7BA7A}"/>
                          </a:ext>
                        </a:extLst>
                      </p:cNvPr>
                      <p:cNvPicPr/>
                      <p:nvPr/>
                    </p:nvPicPr>
                    <p:blipFill>
                      <a:blip r:embed="rId7"/>
                      <a:stretch>
                        <a:fillRect/>
                      </a:stretch>
                    </p:blipFill>
                    <p:spPr>
                      <a:xfrm>
                        <a:off x="4027488" y="4013200"/>
                        <a:ext cx="1285875" cy="520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3471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What is an insulated boundary?</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latin typeface="Times New Roman" panose="02020603050405020304" pitchFamily="18" charset="0"/>
              </a:rPr>
              <a:t>Why does a zero derivative imply an insulated boundary?</a:t>
            </a:r>
          </a:p>
          <a:p>
            <a:pPr lvl="1"/>
            <a:r>
              <a:rPr lang="en-US" dirty="0">
                <a:latin typeface="Times New Roman" panose="02020603050405020304" pitchFamily="18" charset="0"/>
              </a:rPr>
              <a:t>If your hand is 10 cm from a block of ice,</a:t>
            </a:r>
            <a:br>
              <a:rPr lang="en-US" dirty="0">
                <a:latin typeface="Times New Roman" panose="02020603050405020304" pitchFamily="18" charset="0"/>
              </a:rPr>
            </a:br>
            <a:r>
              <a:rPr lang="en-US" dirty="0">
                <a:latin typeface="Times New Roman" panose="02020603050405020304" pitchFamily="18" charset="0"/>
              </a:rPr>
              <a:t>	you expect it to get colder if you move closer to it</a:t>
            </a:r>
          </a:p>
          <a:p>
            <a:pPr lvl="1"/>
            <a:r>
              <a:rPr lang="en-US" dirty="0">
                <a:latin typeface="Times New Roman" panose="02020603050405020304" pitchFamily="18" charset="0"/>
              </a:rPr>
              <a:t>If your hand is 10 cm from a source of heat,</a:t>
            </a:r>
            <a:br>
              <a:rPr lang="en-US" dirty="0">
                <a:latin typeface="Times New Roman" panose="02020603050405020304" pitchFamily="18" charset="0"/>
              </a:rPr>
            </a:br>
            <a:r>
              <a:rPr lang="en-US" dirty="0">
                <a:latin typeface="Times New Roman" panose="02020603050405020304" pitchFamily="18" charset="0"/>
              </a:rPr>
              <a:t>	you expect it to get warmer if you move closer to it</a:t>
            </a:r>
          </a:p>
          <a:p>
            <a:pPr lvl="1"/>
            <a:r>
              <a:rPr lang="en-US" dirty="0">
                <a:latin typeface="Times New Roman" panose="02020603050405020304" pitchFamily="18" charset="0"/>
              </a:rPr>
              <a:t>If your hand is 10 cm from an insulated wall,</a:t>
            </a:r>
            <a:br>
              <a:rPr lang="en-US" dirty="0">
                <a:latin typeface="Times New Roman" panose="02020603050405020304" pitchFamily="18" charset="0"/>
              </a:rPr>
            </a:br>
            <a:r>
              <a:rPr lang="en-US" dirty="0">
                <a:latin typeface="Times New Roman" panose="02020603050405020304" pitchFamily="18" charset="0"/>
              </a:rPr>
              <a:t>	you don’t expect the temperature to change greatly if you move it 	closer to that wall</a:t>
            </a:r>
          </a:p>
          <a:p>
            <a:pPr lvl="1"/>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1609937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What is an insulated boundary?</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latin typeface="Times New Roman" panose="02020603050405020304" pitchFamily="18" charset="0"/>
              </a:rPr>
              <a:t>An example: mukluks</a:t>
            </a:r>
          </a:p>
          <a:p>
            <a:pPr lvl="1"/>
            <a:endParaRPr lang="en-US" i="1"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pic>
        <p:nvPicPr>
          <p:cNvPr id="1026" name="Picture 2">
            <a:extLst>
              <a:ext uri="{FF2B5EF4-FFF2-40B4-BE49-F238E27FC236}">
                <a16:creationId xmlns:a16="http://schemas.microsoft.com/office/drawing/2014/main" id="{4C58CC4B-F05F-4295-82EC-FCCA4498B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920" y="2305479"/>
            <a:ext cx="2963171" cy="27394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58FEBF1-4CD4-42B3-8AA0-5F9D337A7B3A}"/>
              </a:ext>
            </a:extLst>
          </p:cNvPr>
          <p:cNvSpPr txBox="1"/>
          <p:nvPr/>
        </p:nvSpPr>
        <p:spPr>
          <a:xfrm>
            <a:off x="3797874" y="5119203"/>
            <a:ext cx="1816217" cy="430887"/>
          </a:xfrm>
          <a:prstGeom prst="rect">
            <a:avLst/>
          </a:prstGeom>
          <a:noFill/>
        </p:spPr>
        <p:txBody>
          <a:bodyPr wrap="square">
            <a:spAutoFit/>
          </a:bodyPr>
          <a:lstStyle/>
          <a:p>
            <a:r>
              <a:rPr kumimoji="0" lang="en-US" sz="2200" b="0" i="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User: </a:t>
            </a:r>
            <a:r>
              <a:rPr kumimoji="0" lang="en-US" sz="2200" b="0" i="0"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Daderot</a:t>
            </a:r>
            <a:endParaRPr lang="en-US" dirty="0"/>
          </a:p>
        </p:txBody>
      </p:sp>
    </p:spTree>
    <p:custDataLst>
      <p:tags r:id="rId1"/>
    </p:custDataLst>
    <p:extLst>
      <p:ext uri="{BB962C8B-B14F-4D97-AF65-F5344CB8AC3E}">
        <p14:creationId xmlns:p14="http://schemas.microsoft.com/office/powerpoint/2010/main" val="18836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We shall see two techniques:</a:t>
            </a:r>
          </a:p>
          <a:p>
            <a:pPr lvl="1"/>
            <a:r>
              <a:rPr lang="en-US" dirty="0"/>
              <a:t>The shooting method</a:t>
            </a:r>
          </a:p>
          <a:p>
            <a:pPr lvl="1"/>
            <a:r>
              <a:rPr lang="en-US" dirty="0"/>
              <a:t>Finite-difference method</a:t>
            </a:r>
          </a:p>
          <a:p>
            <a:pPr lvl="1"/>
            <a:endParaRPr lang="en-US" dirty="0"/>
          </a:p>
          <a:p>
            <a:r>
              <a:rPr lang="en-US" dirty="0"/>
              <a:t>There is an additional third technique:</a:t>
            </a:r>
          </a:p>
          <a:p>
            <a:pPr lvl="1"/>
            <a:r>
              <a:rPr lang="en-US" dirty="0"/>
              <a:t>The finite element method</a:t>
            </a:r>
          </a:p>
          <a:p>
            <a:pPr lvl="1"/>
            <a:endParaRPr lang="en-US" dirty="0">
              <a:solidFill>
                <a:prstClr val="white"/>
              </a:solidFill>
            </a:endParaRPr>
          </a:p>
          <a:p>
            <a:r>
              <a:rPr lang="en-US" dirty="0">
                <a:solidFill>
                  <a:prstClr val="white"/>
                </a:solidFill>
              </a:rPr>
              <a:t>We’ll discuss the first two, and introduce the third</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spTree>
    <p:custDataLst>
      <p:tags r:id="rId1"/>
    </p:custDataLst>
    <p:extLst>
      <p:ext uri="{BB962C8B-B14F-4D97-AF65-F5344CB8AC3E}">
        <p14:creationId xmlns:p14="http://schemas.microsoft.com/office/powerpoint/2010/main" val="145867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349240"/>
          </a:xfrm>
        </p:spPr>
        <p:txBody>
          <a:bodyPr/>
          <a:lstStyle/>
          <a:p>
            <a:r>
              <a:rPr lang="en-US" dirty="0"/>
              <a:t>A 2</a:t>
            </a:r>
            <a:r>
              <a:rPr lang="en-US" baseline="30000" dirty="0"/>
              <a:t>nd</a:t>
            </a:r>
            <a:r>
              <a:rPr lang="en-US" dirty="0"/>
              <a:t>-order linear ordinary differential equation (</a:t>
            </a:r>
            <a:r>
              <a:rPr lang="en-US" cap="small" dirty="0"/>
              <a:t>lode</a:t>
            </a:r>
            <a:r>
              <a:rPr lang="en-US" dirty="0"/>
              <a:t>) is one that is linear in the unknown function and its derivatives</a:t>
            </a:r>
          </a:p>
          <a:p>
            <a:pPr lvl="1"/>
            <a:r>
              <a:rPr lang="en-US" dirty="0">
                <a:solidFill>
                  <a:prstClr val="white"/>
                </a:solidFill>
              </a:rPr>
              <a:t>The coefficients and right-hand side can be functions of </a:t>
            </a:r>
            <a:r>
              <a:rPr lang="en-US" i="1" dirty="0">
                <a:solidFill>
                  <a:prstClr val="white"/>
                </a:solidFill>
                <a:latin typeface="Times New Roman" panose="02020603050405020304" pitchFamily="18" charset="0"/>
              </a:rPr>
              <a:t>x</a:t>
            </a:r>
            <a:endParaRPr lang="en-US" dirty="0">
              <a:solidFill>
                <a:prstClr val="white"/>
              </a:solidFill>
              <a:latin typeface="Times New Roman" panose="02020603050405020304" pitchFamily="18" charset="0"/>
            </a:endParaRPr>
          </a:p>
          <a:p>
            <a:pPr lvl="1"/>
            <a:endParaRPr lang="en-US" sz="1400" dirty="0">
              <a:solidFill>
                <a:prstClr val="white"/>
              </a:solidFill>
            </a:endParaRPr>
          </a:p>
          <a:p>
            <a:pPr lvl="1"/>
            <a:endParaRPr lang="en-US" sz="1400" dirty="0">
              <a:solidFill>
                <a:prstClr val="white"/>
              </a:solidFill>
            </a:endParaRPr>
          </a:p>
          <a:p>
            <a:pPr lvl="1"/>
            <a:r>
              <a:rPr lang="en-US" dirty="0">
                <a:solidFill>
                  <a:prstClr val="white"/>
                </a:solidFill>
              </a:rPr>
              <a:t>If the forcing function is 0, we call it a </a:t>
            </a:r>
            <a:r>
              <a:rPr lang="en-US" i="1" dirty="0">
                <a:solidFill>
                  <a:prstClr val="white"/>
                </a:solidFill>
              </a:rPr>
              <a:t>homogenous </a:t>
            </a:r>
            <a:r>
              <a:rPr lang="en-US" cap="small" dirty="0"/>
              <a:t>lode</a:t>
            </a:r>
            <a:r>
              <a:rPr lang="en-US" dirty="0"/>
              <a:t>:</a:t>
            </a:r>
          </a:p>
          <a:p>
            <a:pPr lvl="1"/>
            <a:endParaRPr lang="en-US" sz="1400" dirty="0">
              <a:solidFill>
                <a:prstClr val="white"/>
              </a:solidFill>
            </a:endParaRPr>
          </a:p>
          <a:p>
            <a:pPr lvl="1"/>
            <a:endParaRPr lang="en-US" sz="1400" dirty="0">
              <a:solidFill>
                <a:prstClr val="white"/>
              </a:solidFill>
            </a:endParaRPr>
          </a:p>
          <a:p>
            <a:pPr lvl="1"/>
            <a:r>
              <a:rPr lang="en-US" dirty="0">
                <a:solidFill>
                  <a:prstClr val="white"/>
                </a:solidFill>
              </a:rPr>
              <a:t>If the coefficients are constant, </a:t>
            </a:r>
            <a:r>
              <a:rPr lang="en-US" cap="small" dirty="0"/>
              <a:t>lode</a:t>
            </a:r>
            <a:r>
              <a:rPr lang="en-US" dirty="0"/>
              <a:t> </a:t>
            </a:r>
            <a:r>
              <a:rPr lang="en-US" i="1" dirty="0"/>
              <a:t>with constant coefficients</a:t>
            </a:r>
            <a:r>
              <a:rPr lang="en-US" dirty="0"/>
              <a:t>:</a:t>
            </a:r>
          </a:p>
          <a:p>
            <a:pPr lvl="2"/>
            <a:endParaRPr lang="en-US" sz="1400" dirty="0">
              <a:solidFill>
                <a:prstClr val="white"/>
              </a:solidFill>
            </a:endParaRPr>
          </a:p>
          <a:p>
            <a:pPr lvl="2"/>
            <a:endParaRPr lang="en-US" sz="1400" dirty="0">
              <a:solidFill>
                <a:prstClr val="white"/>
              </a:solidFill>
            </a:endParaRPr>
          </a:p>
          <a:p>
            <a:pPr lvl="2"/>
            <a:r>
              <a:rPr lang="en-US" dirty="0">
                <a:solidFill>
                  <a:prstClr val="white"/>
                </a:solidFill>
              </a:rPr>
              <a:t>The forcing function need not be constant</a:t>
            </a:r>
            <a:endParaRPr lang="en-US" sz="1400" dirty="0">
              <a:solidFill>
                <a:prstClr val="white"/>
              </a:solidFill>
            </a:endParaRPr>
          </a:p>
          <a:p>
            <a:pPr lvl="1"/>
            <a:r>
              <a:rPr lang="en-US" dirty="0">
                <a:solidFill>
                  <a:prstClr val="white"/>
                </a:solidFill>
              </a:rPr>
              <a:t>Of course, we can have a </a:t>
            </a:r>
            <a:r>
              <a:rPr lang="en-US" i="1" dirty="0">
                <a:solidFill>
                  <a:prstClr val="white"/>
                </a:solidFill>
              </a:rPr>
              <a:t>homogenous </a:t>
            </a:r>
            <a:r>
              <a:rPr lang="en-US" cap="small" dirty="0"/>
              <a:t>lode</a:t>
            </a:r>
            <a:r>
              <a:rPr lang="en-US" dirty="0"/>
              <a:t> </a:t>
            </a:r>
            <a:r>
              <a:rPr lang="en-US" i="1" dirty="0"/>
              <a:t>with constant coefficients</a:t>
            </a:r>
            <a:r>
              <a:rPr lang="en-US" dirty="0"/>
              <a:t>:</a:t>
            </a:r>
            <a:endParaRPr lang="en-US" dirty="0">
              <a:solidFill>
                <a:prstClr val="white"/>
              </a:solidFill>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Approximating solutions to boundary-value problems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7" name="Object 6">
            <a:extLst>
              <a:ext uri="{FF2B5EF4-FFF2-40B4-BE49-F238E27FC236}">
                <a16:creationId xmlns:a16="http://schemas.microsoft.com/office/drawing/2014/main" id="{680A3E74-D911-4F9E-9E6C-01D0C0B1CDA2}"/>
              </a:ext>
            </a:extLst>
          </p:cNvPr>
          <p:cNvGraphicFramePr>
            <a:graphicFrameLocks noChangeAspect="1"/>
          </p:cNvGraphicFramePr>
          <p:nvPr>
            <p:extLst>
              <p:ext uri="{D42A27DB-BD31-4B8C-83A1-F6EECF244321}">
                <p14:modId xmlns:p14="http://schemas.microsoft.com/office/powerpoint/2010/main" val="2589718844"/>
              </p:ext>
            </p:extLst>
          </p:nvPr>
        </p:nvGraphicFramePr>
        <p:xfrm>
          <a:off x="1743075" y="2756586"/>
          <a:ext cx="5740400" cy="520700"/>
        </p:xfrm>
        <a:graphic>
          <a:graphicData uri="http://schemas.openxmlformats.org/presentationml/2006/ole">
            <mc:AlternateContent xmlns:mc="http://schemas.openxmlformats.org/markup-compatibility/2006">
              <mc:Choice xmlns:v="urn:schemas-microsoft-com:vml" Requires="v">
                <p:oleObj spid="_x0000_s2054" name="Equation" r:id="rId4" imgW="2946240" imgH="266400" progId="Equation.DSMT4">
                  <p:embed/>
                </p:oleObj>
              </mc:Choice>
              <mc:Fallback>
                <p:oleObj name="Equation" r:id="rId4" imgW="2946240" imgH="266400" progId="Equation.DSMT4">
                  <p:embed/>
                  <p:pic>
                    <p:nvPicPr>
                      <p:cNvPr id="7" name="Object 6">
                        <a:extLst>
                          <a:ext uri="{FF2B5EF4-FFF2-40B4-BE49-F238E27FC236}">
                            <a16:creationId xmlns:a16="http://schemas.microsoft.com/office/drawing/2014/main" id="{9C956517-08BC-44C0-B500-A6E0E31B1672}"/>
                          </a:ext>
                        </a:extLst>
                      </p:cNvPr>
                      <p:cNvPicPr/>
                      <p:nvPr/>
                    </p:nvPicPr>
                    <p:blipFill>
                      <a:blip r:embed="rId5"/>
                      <a:stretch>
                        <a:fillRect/>
                      </a:stretch>
                    </p:blipFill>
                    <p:spPr>
                      <a:xfrm>
                        <a:off x="1743075" y="2756586"/>
                        <a:ext cx="5740400" cy="520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D0985E5-1743-4DF1-B7BF-25A15D55C090}"/>
              </a:ext>
            </a:extLst>
          </p:cNvPr>
          <p:cNvGraphicFramePr>
            <a:graphicFrameLocks noChangeAspect="1"/>
          </p:cNvGraphicFramePr>
          <p:nvPr>
            <p:extLst>
              <p:ext uri="{D42A27DB-BD31-4B8C-83A1-F6EECF244321}">
                <p14:modId xmlns:p14="http://schemas.microsoft.com/office/powerpoint/2010/main" val="2075919588"/>
              </p:ext>
            </p:extLst>
          </p:nvPr>
        </p:nvGraphicFramePr>
        <p:xfrm>
          <a:off x="1743075" y="3617067"/>
          <a:ext cx="5270500" cy="520700"/>
        </p:xfrm>
        <a:graphic>
          <a:graphicData uri="http://schemas.openxmlformats.org/presentationml/2006/ole">
            <mc:AlternateContent xmlns:mc="http://schemas.openxmlformats.org/markup-compatibility/2006">
              <mc:Choice xmlns:v="urn:schemas-microsoft-com:vml" Requires="v">
                <p:oleObj spid="_x0000_s2055" name="Equation" r:id="rId6" imgW="2705040" imgH="266400" progId="Equation.DSMT4">
                  <p:embed/>
                </p:oleObj>
              </mc:Choice>
              <mc:Fallback>
                <p:oleObj name="Equation" r:id="rId6" imgW="2705040" imgH="266400" progId="Equation.DSMT4">
                  <p:embed/>
                  <p:pic>
                    <p:nvPicPr>
                      <p:cNvPr id="7" name="Object 6">
                        <a:extLst>
                          <a:ext uri="{FF2B5EF4-FFF2-40B4-BE49-F238E27FC236}">
                            <a16:creationId xmlns:a16="http://schemas.microsoft.com/office/drawing/2014/main" id="{680A3E74-D911-4F9E-9E6C-01D0C0B1CDA2}"/>
                          </a:ext>
                        </a:extLst>
                      </p:cNvPr>
                      <p:cNvPicPr/>
                      <p:nvPr/>
                    </p:nvPicPr>
                    <p:blipFill>
                      <a:blip r:embed="rId7"/>
                      <a:stretch>
                        <a:fillRect/>
                      </a:stretch>
                    </p:blipFill>
                    <p:spPr>
                      <a:xfrm>
                        <a:off x="1743075" y="3617067"/>
                        <a:ext cx="5270500" cy="5207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80B339F-20C2-495A-9B3E-5F4E3112B497}"/>
              </a:ext>
            </a:extLst>
          </p:cNvPr>
          <p:cNvGraphicFramePr>
            <a:graphicFrameLocks noChangeAspect="1"/>
          </p:cNvGraphicFramePr>
          <p:nvPr>
            <p:extLst>
              <p:ext uri="{D42A27DB-BD31-4B8C-83A1-F6EECF244321}">
                <p14:modId xmlns:p14="http://schemas.microsoft.com/office/powerpoint/2010/main" val="2021898244"/>
              </p:ext>
            </p:extLst>
          </p:nvPr>
        </p:nvGraphicFramePr>
        <p:xfrm>
          <a:off x="3178175" y="4529254"/>
          <a:ext cx="4305300" cy="520700"/>
        </p:xfrm>
        <a:graphic>
          <a:graphicData uri="http://schemas.openxmlformats.org/presentationml/2006/ole">
            <mc:AlternateContent xmlns:mc="http://schemas.openxmlformats.org/markup-compatibility/2006">
              <mc:Choice xmlns:v="urn:schemas-microsoft-com:vml" Requires="v">
                <p:oleObj spid="_x0000_s2056" name="Equation" r:id="rId8" imgW="2209680" imgH="266400" progId="Equation.DSMT4">
                  <p:embed/>
                </p:oleObj>
              </mc:Choice>
              <mc:Fallback>
                <p:oleObj name="Equation" r:id="rId8" imgW="2209680" imgH="266400" progId="Equation.DSMT4">
                  <p:embed/>
                  <p:pic>
                    <p:nvPicPr>
                      <p:cNvPr id="7" name="Object 6">
                        <a:extLst>
                          <a:ext uri="{FF2B5EF4-FFF2-40B4-BE49-F238E27FC236}">
                            <a16:creationId xmlns:a16="http://schemas.microsoft.com/office/drawing/2014/main" id="{680A3E74-D911-4F9E-9E6C-01D0C0B1CDA2}"/>
                          </a:ext>
                        </a:extLst>
                      </p:cNvPr>
                      <p:cNvPicPr/>
                      <p:nvPr/>
                    </p:nvPicPr>
                    <p:blipFill>
                      <a:blip r:embed="rId9"/>
                      <a:stretch>
                        <a:fillRect/>
                      </a:stretch>
                    </p:blipFill>
                    <p:spPr>
                      <a:xfrm>
                        <a:off x="3178175" y="4529254"/>
                        <a:ext cx="4305300" cy="5207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0EAE67C-0ECB-4CD7-9130-FE5670818A15}"/>
              </a:ext>
            </a:extLst>
          </p:cNvPr>
          <p:cNvGraphicFramePr>
            <a:graphicFrameLocks noChangeAspect="1"/>
          </p:cNvGraphicFramePr>
          <p:nvPr>
            <p:extLst>
              <p:ext uri="{D42A27DB-BD31-4B8C-83A1-F6EECF244321}">
                <p14:modId xmlns:p14="http://schemas.microsoft.com/office/powerpoint/2010/main" val="1790557370"/>
              </p:ext>
            </p:extLst>
          </p:nvPr>
        </p:nvGraphicFramePr>
        <p:xfrm>
          <a:off x="3178175" y="5962141"/>
          <a:ext cx="3859213" cy="520700"/>
        </p:xfrm>
        <a:graphic>
          <a:graphicData uri="http://schemas.openxmlformats.org/presentationml/2006/ole">
            <mc:AlternateContent xmlns:mc="http://schemas.openxmlformats.org/markup-compatibility/2006">
              <mc:Choice xmlns:v="urn:schemas-microsoft-com:vml" Requires="v">
                <p:oleObj spid="_x0000_s2057" name="Equation" r:id="rId10" imgW="1981080" imgH="266400" progId="Equation.DSMT4">
                  <p:embed/>
                </p:oleObj>
              </mc:Choice>
              <mc:Fallback>
                <p:oleObj name="Equation" r:id="rId10" imgW="1981080" imgH="266400" progId="Equation.DSMT4">
                  <p:embed/>
                  <p:pic>
                    <p:nvPicPr>
                      <p:cNvPr id="10" name="Object 9">
                        <a:extLst>
                          <a:ext uri="{FF2B5EF4-FFF2-40B4-BE49-F238E27FC236}">
                            <a16:creationId xmlns:a16="http://schemas.microsoft.com/office/drawing/2014/main" id="{480B339F-20C2-495A-9B3E-5F4E3112B497}"/>
                          </a:ext>
                        </a:extLst>
                      </p:cNvPr>
                      <p:cNvPicPr/>
                      <p:nvPr/>
                    </p:nvPicPr>
                    <p:blipFill>
                      <a:blip r:embed="rId11"/>
                      <a:stretch>
                        <a:fillRect/>
                      </a:stretch>
                    </p:blipFill>
                    <p:spPr>
                      <a:xfrm>
                        <a:off x="3178175" y="5962141"/>
                        <a:ext cx="3859213" cy="520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911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3|13.2|21.4|7.4|10.7|4.6|18.2"/>
</p:tagLst>
</file>

<file path=ppt/tags/tag10.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32.1"/>
</p:tagLst>
</file>

<file path=ppt/tags/tag3.xml><?xml version="1.0" encoding="utf-8"?>
<p:tagLst xmlns:a="http://schemas.openxmlformats.org/drawingml/2006/main" xmlns:r="http://schemas.openxmlformats.org/officeDocument/2006/relationships" xmlns:p="http://schemas.openxmlformats.org/presentationml/2006/main">
  <p:tag name="TIMING" val="|23.7|7|21.3"/>
</p:tagLst>
</file>

<file path=ppt/tags/tag4.xml><?xml version="1.0" encoding="utf-8"?>
<p:tagLst xmlns:a="http://schemas.openxmlformats.org/drawingml/2006/main" xmlns:r="http://schemas.openxmlformats.org/officeDocument/2006/relationships" xmlns:p="http://schemas.openxmlformats.org/presentationml/2006/main">
  <p:tag name="TIMING" val="|8.5|11.8|14.8"/>
</p:tagLst>
</file>

<file path=ppt/tags/tag5.xml><?xml version="1.0" encoding="utf-8"?>
<p:tagLst xmlns:a="http://schemas.openxmlformats.org/drawingml/2006/main" xmlns:r="http://schemas.openxmlformats.org/officeDocument/2006/relationships" xmlns:p="http://schemas.openxmlformats.org/presentationml/2006/main">
  <p:tag name="TIMING" val="|8.5|11.8|14.8"/>
</p:tagLst>
</file>

<file path=ppt/tags/tag6.xml><?xml version="1.0" encoding="utf-8"?>
<p:tagLst xmlns:a="http://schemas.openxmlformats.org/drawingml/2006/main" xmlns:r="http://schemas.openxmlformats.org/officeDocument/2006/relationships" xmlns:p="http://schemas.openxmlformats.org/presentationml/2006/main">
  <p:tag name="TIMING" val="|13.7|20.7|11|22.7"/>
</p:tagLst>
</file>

<file path=ppt/tags/tag7.xml><?xml version="1.0" encoding="utf-8"?>
<p:tagLst xmlns:a="http://schemas.openxmlformats.org/drawingml/2006/main" xmlns:r="http://schemas.openxmlformats.org/officeDocument/2006/relationships" xmlns:p="http://schemas.openxmlformats.org/presentationml/2006/main">
  <p:tag name="TIMING" val="|9.9|27.9|24.2|14.3|24.6"/>
</p:tagLst>
</file>

<file path=ppt/tags/tag8.xml><?xml version="1.0" encoding="utf-8"?>
<p:tagLst xmlns:a="http://schemas.openxmlformats.org/drawingml/2006/main" xmlns:r="http://schemas.openxmlformats.org/officeDocument/2006/relationships" xmlns:p="http://schemas.openxmlformats.org/presentationml/2006/main">
  <p:tag name="TIMING" val="|51.1"/>
</p:tagLst>
</file>

<file path=ppt/tags/tag9.xml><?xml version="1.0" encoding="utf-8"?>
<p:tagLst xmlns:a="http://schemas.openxmlformats.org/drawingml/2006/main" xmlns:r="http://schemas.openxmlformats.org/officeDocument/2006/relationships" xmlns:p="http://schemas.openxmlformats.org/presentationml/2006/main">
  <p:tag name="TIMING" val="|10.6|7.7|3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100359</TotalTime>
  <Words>937</Words>
  <Application>Microsoft Office PowerPoint</Application>
  <PresentationFormat>On-screen Show (4:3)</PresentationFormat>
  <Paragraphs>125</Paragraphs>
  <Slides>16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ＭＳ Ｐゴシック</vt:lpstr>
      <vt:lpstr>Arial</vt:lpstr>
      <vt:lpstr>Bookman Old Style</vt:lpstr>
      <vt:lpstr>Calibri</vt:lpstr>
      <vt:lpstr>Cambria</vt:lpstr>
      <vt:lpstr>Consolas</vt:lpstr>
      <vt:lpstr>Constantia</vt:lpstr>
      <vt:lpstr>Georgia</vt:lpstr>
      <vt:lpstr>Times New Roman</vt:lpstr>
      <vt:lpstr>Office Theme</vt:lpstr>
      <vt:lpstr>Equation</vt:lpstr>
      <vt:lpstr>Approximating solutions to boundary-value problems</vt:lpstr>
      <vt:lpstr>Introduction</vt:lpstr>
      <vt:lpstr>Solutions to equations</vt:lpstr>
      <vt:lpstr>Dirichlet boundary conditions</vt:lpstr>
      <vt:lpstr>Neumann boundary conditions</vt:lpstr>
      <vt:lpstr>What is an insulated boundary?</vt:lpstr>
      <vt:lpstr>What is an insulated boundary?</vt:lpstr>
      <vt:lpstr>Looking ahead</vt:lpstr>
      <vt:lpstr>Definitions</vt:lpstr>
      <vt:lpstr>Linear and non-linear equations</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1687</cp:revision>
  <dcterms:created xsi:type="dcterms:W3CDTF">2020-04-30T19:27:29Z</dcterms:created>
  <dcterms:modified xsi:type="dcterms:W3CDTF">2025-03-07T17:04:52Z</dcterms:modified>
</cp:coreProperties>
</file>